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>
      <p:cViewPr varScale="1">
        <p:scale>
          <a:sx n="152" d="100"/>
          <a:sy n="152" d="100"/>
        </p:scale>
        <p:origin x="7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373216"/>
            <a:ext cx="8640960" cy="108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y-GB" dirty="0"/>
              <a:t>Cam 5: Ymchwilio i ofynion planhigion ar gyfer bywyd a thwf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889E-60C8-D845-927F-B6C34751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2B959-1728-FE4E-832B-075B8706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5616624" cy="4248473"/>
          </a:xfrm>
        </p:spPr>
        <p:txBody>
          <a:bodyPr/>
          <a:lstStyle/>
          <a:p>
            <a:r>
              <a:rPr lang="cy-GB" dirty="0"/>
              <a:t>Mae planhigion angen dail i wneud eu bwyd eu hunain.</a:t>
            </a:r>
            <a:endParaRPr lang="en-GB" dirty="0"/>
          </a:p>
          <a:p>
            <a:r>
              <a:rPr lang="cy-GB" dirty="0"/>
              <a:t>Mae dail yn dal egni o’r haul a ddefnyddir i gynhyrchu siwgrau. Mae’r planhigyn yn torri’r siwgrau hyn i lawr i roi egni iddo. Ffotosynthesis yw’r enw ar y broses hon.</a:t>
            </a:r>
            <a:endParaRPr lang="en-GB" dirty="0"/>
          </a:p>
          <a:p>
            <a:r>
              <a:rPr lang="cy-GB" dirty="0"/>
              <a:t>Os cymerwn ddail planhigyn i ffwrdd, ni fydd ffotosynthesis yn digwydd ac ni fydd y planhigyn yn gallu gwneud ei fwyd ei hun.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02E49-FD13-1B43-B5A7-775B2E1A3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735"/>
          <a:stretch/>
        </p:blipFill>
        <p:spPr bwMode="auto">
          <a:xfrm flipH="1">
            <a:off x="6079461" y="1556792"/>
            <a:ext cx="2680089" cy="415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DC8DB774-E917-1B45-9F44-246C72956D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60032" y="1484784"/>
            <a:ext cx="2376264" cy="1800200"/>
          </a:xfrm>
          <a:prstGeom prst="curvedConnector3">
            <a:avLst>
              <a:gd name="adj1" fmla="val 2256"/>
            </a:avLst>
          </a:prstGeom>
          <a:ln w="57150">
            <a:solidFill>
              <a:srgbClr val="E858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4C5D9-6E1A-AA43-ABE7-ABF2BBA1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coesyn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4F21-A4CF-C548-8A25-BD6A5127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5040560" cy="4248473"/>
          </a:xfrm>
        </p:spPr>
        <p:txBody>
          <a:bodyPr/>
          <a:lstStyle/>
          <a:p>
            <a:r>
              <a:rPr lang="cy-GB" dirty="0"/>
              <a:t>Mae planhigion angen coesynnau am dri rheswm pwysig:</a:t>
            </a:r>
            <a:endParaRPr lang="en-GB" dirty="0"/>
          </a:p>
          <a:p>
            <a:pPr marL="312738" lvl="1" indent="-304800">
              <a:buFont typeface="+mj-lt"/>
              <a:buAutoNum type="arabicPeriod"/>
            </a:pPr>
            <a:r>
              <a:rPr lang="cy-GB" dirty="0"/>
              <a:t>Maen nhw’n dal y dail a’r blodau uwchben y ddaear fel bod dail yn gallu cael golau haul a bod blodau’n gallu denu pryfed.</a:t>
            </a:r>
            <a:endParaRPr lang="en-GB" dirty="0"/>
          </a:p>
          <a:p>
            <a:pPr marL="312738" lvl="1" indent="-304800">
              <a:buFont typeface="+mj-lt"/>
              <a:buAutoNum type="arabicPeriod"/>
            </a:pPr>
            <a:r>
              <a:rPr lang="cy-GB" dirty="0"/>
              <a:t>Maent yn helpu i gludo mwynau a dŵr o’r gwreiddiau i weddill y planhigyn.</a:t>
            </a:r>
            <a:endParaRPr lang="en-GB" dirty="0"/>
          </a:p>
          <a:p>
            <a:pPr marL="312738" lvl="1" indent="-304800">
              <a:buFont typeface="+mj-lt"/>
              <a:buAutoNum type="arabicPeriod"/>
            </a:pPr>
            <a:r>
              <a:rPr lang="cy-GB" dirty="0"/>
              <a:t>Maen nhw’n helpu i gario siwgrau oddi wrth y dail.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EA7DC-7124-7341-AF35-26C81612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735"/>
          <a:stretch/>
        </p:blipFill>
        <p:spPr bwMode="auto">
          <a:xfrm flipH="1">
            <a:off x="6079461" y="1556792"/>
            <a:ext cx="2680089" cy="415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F2A3CDCF-8912-234E-A947-399BEC6B35F3}"/>
              </a:ext>
            </a:extLst>
          </p:cNvPr>
          <p:cNvCxnSpPr>
            <a:cxnSpLocks/>
          </p:cNvCxnSpPr>
          <p:nvPr/>
        </p:nvCxnSpPr>
        <p:spPr>
          <a:xfrm>
            <a:off x="5436096" y="1268760"/>
            <a:ext cx="2016224" cy="1800200"/>
          </a:xfrm>
          <a:prstGeom prst="curvedConnector3">
            <a:avLst>
              <a:gd name="adj1" fmla="val 43281"/>
            </a:avLst>
          </a:prstGeom>
          <a:ln w="57150">
            <a:solidFill>
              <a:srgbClr val="E858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5553-3DBF-B645-BD57-639FC994C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36712"/>
            <a:ext cx="6984776" cy="720080"/>
          </a:xfrm>
        </p:spPr>
        <p:txBody>
          <a:bodyPr/>
          <a:lstStyle/>
          <a:p>
            <a:r>
              <a:rPr lang="cy-GB" sz="2600" dirty="0"/>
              <a:t>Pam mae angen dŵr a golau haul ar blanhigion?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D783-37C5-C944-A015-AC7AC964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3780420" cy="4392488"/>
          </a:xfrm>
        </p:spPr>
        <p:txBody>
          <a:bodyPr/>
          <a:lstStyle/>
          <a:p>
            <a:r>
              <a:rPr lang="cy-GB" sz="2400" dirty="0"/>
              <a:t>I wneud eu bwyd eu hunain yn y dail, mae angen dŵr a golau haul ar blanhigion.</a:t>
            </a:r>
            <a:endParaRPr lang="en-GB" sz="2400" dirty="0"/>
          </a:p>
          <a:p>
            <a:r>
              <a:rPr lang="cy-GB" sz="2400" dirty="0"/>
              <a:t>Os nad oes gan blanhigion ddŵr a golau haul yna ni all ffotosynthesis ddigwydd a bydd y planhigion yn marw.</a:t>
            </a:r>
            <a:r>
              <a:rPr lang="en-GB" sz="2400" dirty="0"/>
              <a:t> </a:t>
            </a:r>
            <a:endParaRPr lang="cy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8D036C-F6F1-634E-B5B3-2788A0D2C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/>
          <a:stretch/>
        </p:blipFill>
        <p:spPr bwMode="auto">
          <a:xfrm>
            <a:off x="4860032" y="1700808"/>
            <a:ext cx="3488512" cy="368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47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92AF-5EEE-5043-848F-A4CBF839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Amser cyflwyno!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654D-18F9-8842-BE06-F944F7FE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Defnyddiwch yr hyn rydych chi wedi’i ddysgu i baratoi cyflwyniad byr i egluro’ch ymchwiliad a’r hyn y gwnaethoch chi ei ddarganfod.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Cofiwch gynnwys</a:t>
            </a:r>
            <a:r>
              <a:rPr lang="cy-GB" dirty="0"/>
              <a:t>:</a:t>
            </a:r>
            <a:endParaRPr lang="en-GB" dirty="0"/>
          </a:p>
          <a:p>
            <a:pPr lvl="1"/>
            <a:r>
              <a:rPr lang="cy-GB" dirty="0"/>
              <a:t>Eich cwestiwn</a:t>
            </a:r>
            <a:endParaRPr lang="en-GB" dirty="0"/>
          </a:p>
          <a:p>
            <a:pPr lvl="1"/>
            <a:r>
              <a:rPr lang="cy-GB" dirty="0"/>
              <a:t>Beth wnaethoch chi ei newid</a:t>
            </a:r>
            <a:endParaRPr lang="en-GB" dirty="0"/>
          </a:p>
          <a:p>
            <a:pPr lvl="1"/>
            <a:r>
              <a:rPr lang="cy-GB" dirty="0"/>
              <a:t>Beth wnaethoch chi gadw’r un peth</a:t>
            </a:r>
            <a:endParaRPr lang="en-GB" dirty="0"/>
          </a:p>
          <a:p>
            <a:pPr lvl="1"/>
            <a:r>
              <a:rPr lang="cy-GB" dirty="0"/>
              <a:t>Beth welsoch chi</a:t>
            </a:r>
            <a:endParaRPr lang="en-GB" dirty="0"/>
          </a:p>
          <a:p>
            <a:pPr lvl="1"/>
            <a:r>
              <a:rPr lang="cy-GB" dirty="0"/>
              <a:t>Pam rydych chi’n meddwl bod hyn wedi digwydd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8921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29AA-2616-2544-A484-5C226BA0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61BB-78E3-BD4F-A1D5-C02B7D93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Dylunio a chynnal ymchwiliad teg</a:t>
            </a:r>
            <a:endParaRPr lang="en-GB" dirty="0"/>
          </a:p>
          <a:p>
            <a:pPr lvl="1"/>
            <a:r>
              <a:rPr lang="cy-GB" dirty="0"/>
              <a:t>Archwilio gofynion planhigion ar gyfer bywyd a thwf</a:t>
            </a:r>
            <a:endParaRPr lang="en-GB" dirty="0"/>
          </a:p>
          <a:p>
            <a:r>
              <a:rPr lang="cy-GB" dirty="0"/>
              <a:t>Darllenwch y cwestiwn ar eich cerdyn ymchwilio yn ofalus ac ysgrifennwch yr hyn rydych chi’n meddwl fydd yn digwydd ar nodyn ‘post it’. </a:t>
            </a:r>
            <a:r>
              <a:rPr lang="cy-GB" dirty="0">
                <a:solidFill>
                  <a:srgbClr val="E85803"/>
                </a:solidFill>
              </a:rPr>
              <a:t>Gelwir hyn yn eich rhagfynegiad</a:t>
            </a:r>
            <a:r>
              <a:rPr lang="cy-GB" dirty="0"/>
              <a:t>.</a:t>
            </a:r>
            <a:endParaRPr lang="en-GB" dirty="0"/>
          </a:p>
          <a:p>
            <a:r>
              <a:rPr lang="cy-GB" dirty="0"/>
              <a:t>Rhowch ragfynegiadau ‘post it’ eich </a:t>
            </a:r>
            <a:br>
              <a:rPr lang="cy-GB" dirty="0"/>
            </a:br>
            <a:r>
              <a:rPr lang="cy-GB" dirty="0"/>
              <a:t>grŵp i gyd mewn amlen a’i selio – </a:t>
            </a:r>
            <a:br>
              <a:rPr lang="cy-GB" dirty="0"/>
            </a:br>
            <a:r>
              <a:rPr lang="cy-GB" dirty="0"/>
              <a:t>byddwn yn ei agor eto ar ddiwedd </a:t>
            </a:r>
            <a:br>
              <a:rPr lang="cy-GB" dirty="0"/>
            </a:br>
            <a:r>
              <a:rPr lang="cy-GB" dirty="0"/>
              <a:t>yr ymchwiliad!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1EA6FC-627F-1448-BDF9-98ACF364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008238" cy="19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43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FF8A-7859-8C4C-918F-9143620F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Cynnal prawf teg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7743-2038-0047-A3B4-AFC8A7D9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sz="2000" dirty="0"/>
              <a:t>Mae prawf teg yn ymchwiliad rheoledig sy’n cymharu dau beth. Er mwyn i brawf fod yn deg neu’n cael ei reoli’n dda, mae’n rhaid i ni sicrhau mai dim ond un peth (gelwir hyn yn </a:t>
            </a:r>
            <a:r>
              <a:rPr lang="cy-GB" sz="2000" b="1" dirty="0"/>
              <a:t>newidyn</a:t>
            </a:r>
            <a:r>
              <a:rPr lang="cy-GB" sz="2000" dirty="0"/>
              <a:t>) sy’n cael ei newid a bod popeth arall yn cael ei gadw yr un peth.</a:t>
            </a:r>
            <a:endParaRPr lang="en-GB" sz="2000" dirty="0"/>
          </a:p>
          <a:p>
            <a:r>
              <a:rPr lang="cy-GB" sz="2000" dirty="0">
                <a:solidFill>
                  <a:srgbClr val="E85803"/>
                </a:solidFill>
              </a:rPr>
              <a:t>Newidyn yw unrhyw beth a all effeithio ar y canlyniadau yr ydym yn arsylwi neu’n eu mesur.</a:t>
            </a:r>
            <a:endParaRPr lang="en-GB" sz="2000" dirty="0">
              <a:solidFill>
                <a:srgbClr val="E85803"/>
              </a:solidFill>
            </a:endParaRPr>
          </a:p>
          <a:p>
            <a:r>
              <a:rPr lang="cy-GB" sz="2000" dirty="0"/>
              <a:t>Yn ein hymchwiliad, byddwn yn defnyddio dau blanhigyn ffa sydd yr un oed. Byddwn yn newid un newidyn (rhywbeth yn amgylchedd y planhigyn) ar gyfer un planhigyn ond nid y llall. Yna byddwn yn trin y ddau o’n planhigion yn union yr un fath ac yn arsylwi ar yr hyn sy’n digwydd.</a:t>
            </a:r>
            <a:endParaRPr lang="en-GB" sz="2000" dirty="0"/>
          </a:p>
          <a:p>
            <a:r>
              <a:rPr lang="cy-GB" sz="2000" dirty="0">
                <a:solidFill>
                  <a:srgbClr val="E85803"/>
                </a:solidFill>
              </a:rPr>
              <a:t>Trwy newid un peth yn unig ar un o’r planhigion, gallwn weld a yw’r un peth hwnnw’n gwneud gwahaniaeth i sut mae’r planhigyn yn tyfu trwy ei gymharu â’r planhigyn nad ydym wedi’i newid (y planhigyn rheoli).</a:t>
            </a:r>
            <a:r>
              <a:rPr lang="en-GB" sz="2000" dirty="0">
                <a:solidFill>
                  <a:srgbClr val="E85803"/>
                </a:solidFill>
              </a:rPr>
              <a:t> </a:t>
            </a:r>
            <a:endParaRPr lang="cy-GB" sz="2000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8F07-55F0-544A-931B-DC0F8D19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Cynllunio ymchwilio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2A17F-21BF-7447-B63A-B4BB74C1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Meddyliwch sut y byddwch yn cynnal ymchwiliad i ateb cwestiwn eich grŵp.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Beth fyddwch chi’n ei newid ar gyfer un planhigyn?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Sut y byddwch chi’n gwirio a yw’n gwneud gwahaniaeth?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Meddyliwch am yr holl bethau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(newidynnau) y bydd yn rhaid i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chi eu cadw yr un peth ar gyfer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y ddau blanhigyn.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FCA4B1-7367-494C-8882-CAE61BA8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072962" cy="225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57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87B2-2974-1C4A-BD9F-EE89491E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Dyluniad yr ymchwiliad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97F4-94CE-694F-A138-4B04630B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3780420" cy="4392488"/>
          </a:xfrm>
        </p:spPr>
        <p:txBody>
          <a:bodyPr/>
          <a:lstStyle/>
          <a:p>
            <a:r>
              <a:rPr lang="cy-GB" dirty="0"/>
              <a:t>Defnyddiwch gynlluniwr yr ymchwiliad i ysgrifennu’ch cynllun ymchwilio.</a:t>
            </a:r>
            <a:endParaRPr lang="en-GB" dirty="0"/>
          </a:p>
          <a:p>
            <a:r>
              <a:rPr lang="cy-GB" dirty="0"/>
              <a:t>Defnyddiwch yr eirfa wyddonol gywir ac esboniwch pam rydych chi’n newid eich newidynnau neu’n eu cadw’n gyson.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D09E06-4246-0940-96F9-4C23466E9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14738" r="51301" b="13348"/>
          <a:stretch/>
        </p:blipFill>
        <p:spPr bwMode="auto">
          <a:xfrm rot="21293282">
            <a:off x="5149305" y="2017180"/>
            <a:ext cx="2402777" cy="33677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9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6AF7-AE9F-8545-8D0F-49461D0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Eich ymchwiliad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409E7-F6C7-E34D-B97C-8DD4080F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448272"/>
          </a:xfrm>
        </p:spPr>
        <p:txBody>
          <a:bodyPr/>
          <a:lstStyle/>
          <a:p>
            <a:r>
              <a:rPr lang="cy-GB" dirty="0"/>
              <a:t>Yn eich grwpiau, gosodwch eich ymchwiliad. </a:t>
            </a:r>
          </a:p>
          <a:p>
            <a:r>
              <a:rPr lang="cy-GB" dirty="0"/>
              <a:t>Peidiwch ag anghofio </a:t>
            </a:r>
            <a:br>
              <a:rPr lang="cy-GB" dirty="0"/>
            </a:br>
            <a:r>
              <a:rPr lang="cy-GB" dirty="0"/>
              <a:t>labelu’ch planhigyn ffa </a:t>
            </a:r>
            <a:br>
              <a:rPr lang="cy-GB" dirty="0"/>
            </a:br>
            <a:r>
              <a:rPr lang="cy-GB" dirty="0"/>
              <a:t>fel y planhigyn rheoli </a:t>
            </a:r>
            <a:br>
              <a:rPr lang="cy-GB" dirty="0"/>
            </a:br>
            <a:r>
              <a:rPr lang="cy-GB" dirty="0"/>
              <a:t>neu’r planhigyn arbrofol.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546B07-78C6-4C4D-9EFC-2AE8941D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25" y="2204864"/>
            <a:ext cx="396900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A1CFC30-2B60-D647-A3E4-4772ABDE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0976"/>
            <a:ext cx="3490466" cy="232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D031C-3EFB-244D-8CA8-E7E8E748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Cyfnodolion arsylwi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BF54F-0C96-9A49-B569-59D6C87B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Rydych chi’n mynd i gadw dyddiadur arsylwi. </a:t>
            </a:r>
          </a:p>
          <a:p>
            <a:r>
              <a:rPr lang="cy-GB" dirty="0"/>
              <a:t>Bob tro rydych chi’n dyfrio’ch planhigion, arsylwch nhw’n agos a chofnodwch unrhyw wahaniaethau rydych chi’n sylwi arnyn nhw.</a:t>
            </a:r>
            <a:endParaRPr lang="en-GB" dirty="0"/>
          </a:p>
          <a:p>
            <a:r>
              <a:rPr lang="cy-GB" dirty="0"/>
              <a:t>Cynhwyswch ddiagram </a:t>
            </a:r>
            <a:br>
              <a:rPr lang="cy-GB" dirty="0"/>
            </a:br>
            <a:r>
              <a:rPr lang="cy-GB" dirty="0"/>
              <a:t>ar gyfer pob un o’ch </a:t>
            </a:r>
            <a:br>
              <a:rPr lang="cy-GB" dirty="0"/>
            </a:br>
            <a:r>
              <a:rPr lang="cy-GB" dirty="0"/>
              <a:t>cofnodion. </a:t>
            </a:r>
          </a:p>
        </p:txBody>
      </p:sp>
    </p:spTree>
    <p:extLst>
      <p:ext uri="{BB962C8B-B14F-4D97-AF65-F5344CB8AC3E}">
        <p14:creationId xmlns:p14="http://schemas.microsoft.com/office/powerpoint/2010/main" val="314043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F0E8-7ABC-434B-822E-3E891643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E4DB-7095-3B4B-BEFA-D5334A03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Esboniwch beth wnaethoch chi ei ddarganfod a pham rydych chi’n meddwl bod hyn yn digwydd.</a:t>
            </a:r>
            <a:endParaRPr lang="en-GB" dirty="0"/>
          </a:p>
          <a:p>
            <a:r>
              <a:rPr lang="cy-GB" dirty="0"/>
              <a:t>Beth mae hyn yn ei ddweud wrthych am swyddogaethau gwahanol rannau o’r planhigyn a beth sydd eu hangen ar blanhigion i fyw a thyfu?</a:t>
            </a:r>
            <a:endParaRPr lang="en-GB" dirty="0"/>
          </a:p>
          <a:p>
            <a:r>
              <a:rPr lang="cy-GB" dirty="0"/>
              <a:t>Agorwch eich amlenni </a:t>
            </a:r>
            <a:br>
              <a:rPr lang="cy-GB" dirty="0"/>
            </a:br>
            <a:r>
              <a:rPr lang="cy-GB" dirty="0"/>
              <a:t>rhagfynegiad – a oeddech </a:t>
            </a:r>
            <a:br>
              <a:rPr lang="cy-GB" dirty="0"/>
            </a:br>
            <a:r>
              <a:rPr lang="cy-GB" dirty="0"/>
              <a:t>chi’n gywir?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767198-7B2A-D14F-A34E-121F3C49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275856" cy="2169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0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557-D759-6440-8AE7-864FB5CE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gwreiddyn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B56A-2D25-3E4B-9C71-C8708C4A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5472608" cy="4248473"/>
          </a:xfrm>
        </p:spPr>
        <p:txBody>
          <a:bodyPr/>
          <a:lstStyle/>
          <a:p>
            <a:r>
              <a:rPr lang="cy-GB" dirty="0"/>
              <a:t>Mae angen gwreiddiau ar blanhigion am ddau reswm pwysig:</a:t>
            </a:r>
            <a:endParaRPr lang="en-GB" dirty="0"/>
          </a:p>
          <a:p>
            <a:pPr marL="463550" lvl="1" indent="-457200">
              <a:buFont typeface="+mj-lt"/>
              <a:buAutoNum type="arabicPeriod"/>
            </a:pPr>
            <a:r>
              <a:rPr lang="cy-GB" dirty="0"/>
              <a:t>Maent yn gweithredu fel angor i ddal y planhigyn yn y pridd.</a:t>
            </a:r>
            <a:endParaRPr lang="en-GB" dirty="0"/>
          </a:p>
          <a:p>
            <a:pPr marL="463550" lvl="1" indent="-457200">
              <a:buFont typeface="+mj-lt"/>
              <a:buAutoNum type="arabicPeriod"/>
            </a:pPr>
            <a:r>
              <a:rPr lang="cy-GB" dirty="0"/>
              <a:t>Maent yn cymryd dŵr a mwynau toddedig o’r pridd.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Os byddwn yn tynnu gwreiddiau planhigyn i ffwrdd, byddai’n hawdd chwythu’r planhigyn i ffwrdd neu ei daro drosodd ac ni fyddai’r planhigyn yn gallu amsugno dŵr a mwynau o’r pridd.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52E9A-C37E-B54E-A70A-53BB7DB96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735"/>
          <a:stretch/>
        </p:blipFill>
        <p:spPr bwMode="auto">
          <a:xfrm flipH="1">
            <a:off x="6079461" y="1556792"/>
            <a:ext cx="2680089" cy="415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DCCFA205-A3CC-744B-B72C-A5C61BB9601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20979" y="2315925"/>
            <a:ext cx="3462480" cy="1368150"/>
          </a:xfrm>
          <a:prstGeom prst="curvedConnector3">
            <a:avLst>
              <a:gd name="adj1" fmla="val 2073"/>
            </a:avLst>
          </a:prstGeom>
          <a:ln w="57150">
            <a:solidFill>
              <a:srgbClr val="E858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777</Words>
  <Application>Microsoft Macintosh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Cam 5: Ymchwilio i ofynion planhigion ar gyfer bywyd a thwf</vt:lpstr>
      <vt:lpstr>Amcanion dysgu</vt:lpstr>
      <vt:lpstr>Cynnal prawf teg</vt:lpstr>
      <vt:lpstr>Cynllunio ymchwilio</vt:lpstr>
      <vt:lpstr>Dyluniad yr ymchwiliad</vt:lpstr>
      <vt:lpstr>Eich ymchwiliad</vt:lpstr>
      <vt:lpstr>Cyfnodolion arsylwi</vt:lpstr>
      <vt:lpstr>PowerPoint Presentation</vt:lpstr>
      <vt:lpstr>Y gwreiddyn</vt:lpstr>
      <vt:lpstr>Dail</vt:lpstr>
      <vt:lpstr>Y coesyn</vt:lpstr>
      <vt:lpstr>Pam mae angen dŵr a golau haul ar blanhigion?</vt:lpstr>
      <vt:lpstr>Amser cyflwyno!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224</cp:revision>
  <dcterms:created xsi:type="dcterms:W3CDTF">2019-10-23T13:59:40Z</dcterms:created>
  <dcterms:modified xsi:type="dcterms:W3CDTF">2019-12-08T13:41:21Z</dcterms:modified>
</cp:coreProperties>
</file>